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6" r:id="rId1"/>
  </p:sldMasterIdLst>
  <p:notesMasterIdLst>
    <p:notesMasterId r:id="rId4"/>
  </p:notesMasterIdLst>
  <p:sldIdLst>
    <p:sldId id="283" r:id="rId2"/>
    <p:sldId id="284" r:id="rId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66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F4AA-943B-45FE-AF57-909E3A8336C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98985-BC96-4FD8-B1A6-9EBF0CAD49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35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>
            <a:extLst>
              <a:ext uri="{FF2B5EF4-FFF2-40B4-BE49-F238E27FC236}">
                <a16:creationId xmlns:a16="http://schemas.microsoft.com/office/drawing/2014/main" id="{99C56E0F-51C2-4503-9DC3-D60F18D27CA3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15 Grupo">
            <a:extLst>
              <a:ext uri="{FF2B5EF4-FFF2-40B4-BE49-F238E27FC236}">
                <a16:creationId xmlns:a16="http://schemas.microsoft.com/office/drawing/2014/main" id="{85AFDD31-9697-4CFE-9FD4-758D19EA1F6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Forma libre">
              <a:extLst>
                <a:ext uri="{FF2B5EF4-FFF2-40B4-BE49-F238E27FC236}">
                  <a16:creationId xmlns:a16="http://schemas.microsoft.com/office/drawing/2014/main" id="{B2AE465A-B5BC-4417-9C57-EA6F9A425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just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18 Forma libre">
              <a:extLst>
                <a:ext uri="{FF2B5EF4-FFF2-40B4-BE49-F238E27FC236}">
                  <a16:creationId xmlns:a16="http://schemas.microsoft.com/office/drawing/2014/main" id="{AE056922-F6DD-4BED-9454-8C0FDC425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8" name="19 Forma libre">
              <a:extLst>
                <a:ext uri="{FF2B5EF4-FFF2-40B4-BE49-F238E27FC236}">
                  <a16:creationId xmlns:a16="http://schemas.microsoft.com/office/drawing/2014/main" id="{34395528-B80F-4CA8-A1D1-36866613DB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90" y="4873405"/>
              <a:ext cx="9144590" cy="1998435"/>
              <a:chOff x="0" y="4991100"/>
              <a:chExt cx="9144000" cy="1879600"/>
            </a:xfrm>
          </p:grpSpPr>
          <p:pic>
            <p:nvPicPr>
              <p:cNvPr id="11" name="19 Forma libre">
                <a:extLst>
                  <a:ext uri="{FF2B5EF4-FFF2-40B4-BE49-F238E27FC236}">
                    <a16:creationId xmlns:a16="http://schemas.microsoft.com/office/drawing/2014/main" id="{3B863633-5D68-4979-957B-033C05E8EC4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991100"/>
                <a:ext cx="9144000" cy="187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CD1CC2F5-95FA-4246-A4FF-C58E86A1D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CL" altLang="es-CL">
                  <a:solidFill>
                    <a:srgbClr val="FFFFFF"/>
                  </a:solidFill>
                  <a:latin typeface="Lucida Sans Unicode" panose="020B0602030504020204" pitchFamily="34" charset="0"/>
                </a:endParaRPr>
              </a:p>
            </p:txBody>
          </p:sp>
        </p:grpSp>
        <p:cxnSp>
          <p:nvCxnSpPr>
            <p:cNvPr id="10" name="20 Conector recto">
              <a:extLst>
                <a:ext uri="{FF2B5EF4-FFF2-40B4-BE49-F238E27FC236}">
                  <a16:creationId xmlns:a16="http://schemas.microsoft.com/office/drawing/2014/main" id="{8B885BDC-E52F-485D-8784-FD32598EC8D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3" name="29 Marcador de fecha">
            <a:extLst>
              <a:ext uri="{FF2B5EF4-FFF2-40B4-BE49-F238E27FC236}">
                <a16:creationId xmlns:a16="http://schemas.microsoft.com/office/drawing/2014/main" id="{40B55107-6B22-4EC1-A802-24167DD7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5ADE17-D04F-43A2-9D03-EE7FAF88096C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14" name="18 Marcador de pie de página">
            <a:extLst>
              <a:ext uri="{FF2B5EF4-FFF2-40B4-BE49-F238E27FC236}">
                <a16:creationId xmlns:a16="http://schemas.microsoft.com/office/drawing/2014/main" id="{62797A62-0EE5-4DE4-B46D-8F385229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26 Marcador de número de diapositiva">
            <a:extLst>
              <a:ext uri="{FF2B5EF4-FFF2-40B4-BE49-F238E27FC236}">
                <a16:creationId xmlns:a16="http://schemas.microsoft.com/office/drawing/2014/main" id="{920E5CDC-0A79-48D4-B1B6-E3DCD23F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C380BB-A827-4BA1-A4EC-9C86C57DEE1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4295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333F3844-FC6F-4DEB-8020-3FCCBDEA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34E0-221B-4C0B-A163-ECC277194330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5507468B-26E7-47A4-9F3C-51EBD6A6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294FAC0B-7123-43D6-A4E3-DA242123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CF01-E0B3-426A-AE8B-4FBAEF11C49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7629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8250644C-5D2C-4E11-9121-18B19714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C3DC-422C-42EC-BCA3-FED2B0C12AB4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82C222D0-CCD6-417F-BD27-2E037AEE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400EBC46-EABF-42CB-9007-7E81C9B5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45B9-FDCC-484F-B76A-FA03BC4B729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330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59051" y="510921"/>
            <a:ext cx="5025897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3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AD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645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AD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8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226D749E-7F88-4674-B4B1-F82A0B45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CB8D-81E0-48A0-8043-70CCA5B947DB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3566C303-6F14-4F8A-8D00-57C426B5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7CB53BF6-7EB4-4E57-BB5D-7F20412B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7387-F7BD-4582-A4F5-B8AE64D84EC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182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heurón">
            <a:extLst>
              <a:ext uri="{FF2B5EF4-FFF2-40B4-BE49-F238E27FC236}">
                <a16:creationId xmlns:a16="http://schemas.microsoft.com/office/drawing/2014/main" id="{83FC2D14-8584-479C-86C6-FD122B3AA656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15 Cheurón">
            <a:extLst>
              <a:ext uri="{FF2B5EF4-FFF2-40B4-BE49-F238E27FC236}">
                <a16:creationId xmlns:a16="http://schemas.microsoft.com/office/drawing/2014/main" id="{C863241D-4B99-4EDC-92EE-72D806A2E0A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5FA74FBD-8845-46F2-AAF4-81835735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CBCC8-A73B-456A-B14B-C8CEB05601C4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A62D50D9-B158-4C58-A370-22F06FF3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71832472-CFA1-4245-BEA8-097EEB5F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897F-55C1-4F19-81C2-8C795F78C78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9482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7886A22B-FEB5-47D7-BE98-168AB77A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319A66-0C87-4CFF-B0A6-9A4F5BF8BE6C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3563CDC-D1F4-449B-9FA9-F478A7EB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9E09CA5-6284-480F-A18F-16001DA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BF75-C40A-445B-B825-F05087FF04E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637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41F99DDD-20C0-4A30-AFBA-AF86A8D7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9A1F4-8B6A-46D8-A9C4-204211F50F88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2290D1C4-84E8-4466-9CAE-300C7392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AE784DA4-7E59-414F-9C63-4BA47536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FAF0-5C62-4A87-A548-B6CD8706296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1118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672D165-626B-4CBA-8778-746E6890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0276C-C6C3-4365-B038-92F3AA5FB0F7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2F1C120B-872F-407B-B758-756212EE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DEFCD6C2-9218-4BA2-913C-0EE0B1A5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57A8-C626-4649-BFBD-7327045FE54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9874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FAB1BED5-39EA-4ECB-95B4-19F77541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4765-8A58-4FEB-8F76-1E2254EA783C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3" name="21 Marcador de pie de página">
            <a:extLst>
              <a:ext uri="{FF2B5EF4-FFF2-40B4-BE49-F238E27FC236}">
                <a16:creationId xmlns:a16="http://schemas.microsoft.com/office/drawing/2014/main" id="{0BE35B68-C647-4DBF-B706-F331FC36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:a16="http://schemas.microsoft.com/office/drawing/2014/main" id="{64C1B489-1E31-45A5-8EB4-6BD9FBE6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A348-F04A-49F7-9B10-E196457F11C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7426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68ECA447-6CB3-4492-B391-206A6086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A5A01C-BFA8-412D-8185-290A520F35C9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47DB0DA1-96E8-4813-9FF0-BD3930E7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3D2FB3B6-5D2F-4E48-8CEF-61628595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BF97-57A8-48C9-A2D0-1C3E948611D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942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>
            <a:extLst>
              <a:ext uri="{FF2B5EF4-FFF2-40B4-BE49-F238E27FC236}">
                <a16:creationId xmlns:a16="http://schemas.microsoft.com/office/drawing/2014/main" id="{3BF244EF-D36A-478C-9578-069500D9C0F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15 Forma libre">
            <a:extLst>
              <a:ext uri="{FF2B5EF4-FFF2-40B4-BE49-F238E27FC236}">
                <a16:creationId xmlns:a16="http://schemas.microsoft.com/office/drawing/2014/main" id="{56FE35EF-E4C6-43C5-BD54-8816044F85E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7" name="16 Triángulo rectángulo">
            <a:extLst>
              <a:ext uri="{FF2B5EF4-FFF2-40B4-BE49-F238E27FC236}">
                <a16:creationId xmlns:a16="http://schemas.microsoft.com/office/drawing/2014/main" id="{4792D41A-897D-4B0D-865E-923C2F4CBD71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3390900" cy="1079500"/>
            <a:chOff x="0" y="3648"/>
            <a:chExt cx="2136" cy="680"/>
          </a:xfrm>
        </p:grpSpPr>
        <p:pic>
          <p:nvPicPr>
            <p:cNvPr id="8" name="16 Triángulo rectángulo">
              <a:extLst>
                <a:ext uri="{FF2B5EF4-FFF2-40B4-BE49-F238E27FC236}">
                  <a16:creationId xmlns:a16="http://schemas.microsoft.com/office/drawing/2014/main" id="{E85EDA50-B4CF-4997-B7D8-ACC703BB1E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6DBC3D57-1C1E-4605-AAA8-222047803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CL" altLang="es-CL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</p:grp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9FD5A515-9536-43CA-BB92-2CB22E8DC94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9 Cheurón">
            <a:extLst>
              <a:ext uri="{FF2B5EF4-FFF2-40B4-BE49-F238E27FC236}">
                <a16:creationId xmlns:a16="http://schemas.microsoft.com/office/drawing/2014/main" id="{98524192-777E-4370-ACEF-1E12C1414ECD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20 Cheurón">
            <a:extLst>
              <a:ext uri="{FF2B5EF4-FFF2-40B4-BE49-F238E27FC236}">
                <a16:creationId xmlns:a16="http://schemas.microsoft.com/office/drawing/2014/main" id="{4DC1D747-CEC0-40AD-AC55-9359D3D490E0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4 Marcador de fecha">
            <a:extLst>
              <a:ext uri="{FF2B5EF4-FFF2-40B4-BE49-F238E27FC236}">
                <a16:creationId xmlns:a16="http://schemas.microsoft.com/office/drawing/2014/main" id="{DFF7D306-B36A-4649-95FC-9E2D4D72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0B6B46-2CF9-4238-AA5A-6975E02EAC32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14" name="5 Marcador de pie de página">
            <a:extLst>
              <a:ext uri="{FF2B5EF4-FFF2-40B4-BE49-F238E27FC236}">
                <a16:creationId xmlns:a16="http://schemas.microsoft.com/office/drawing/2014/main" id="{510363C3-2974-474A-8C09-01D59EA3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6 Marcador de número de diapositiva">
            <a:extLst>
              <a:ext uri="{FF2B5EF4-FFF2-40B4-BE49-F238E27FC236}">
                <a16:creationId xmlns:a16="http://schemas.microsoft.com/office/drawing/2014/main" id="{B2450333-C469-4D28-BA3D-C333CE00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C058-A40D-4C58-986A-28B8A0C1527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99473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>
            <a:extLst>
              <a:ext uri="{FF2B5EF4-FFF2-40B4-BE49-F238E27FC236}">
                <a16:creationId xmlns:a16="http://schemas.microsoft.com/office/drawing/2014/main" id="{B99ABD2B-9DE9-460E-8A59-1D83609EBC4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11 Forma libre">
            <a:extLst>
              <a:ext uri="{FF2B5EF4-FFF2-40B4-BE49-F238E27FC236}">
                <a16:creationId xmlns:a16="http://schemas.microsoft.com/office/drawing/2014/main" id="{21901961-D6BF-46A2-A271-894FEB221BD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2052" name="13 Triángulo rectángulo">
            <a:extLst>
              <a:ext uri="{FF2B5EF4-FFF2-40B4-BE49-F238E27FC236}">
                <a16:creationId xmlns:a16="http://schemas.microsoft.com/office/drawing/2014/main" id="{4609C10A-FFEF-4492-9884-CC3CC7650CE6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3390900" cy="1079500"/>
            <a:chOff x="0" y="3648"/>
            <a:chExt cx="2136" cy="680"/>
          </a:xfrm>
        </p:grpSpPr>
        <p:pic>
          <p:nvPicPr>
            <p:cNvPr id="2059" name="13 Triángulo rectángulo">
              <a:extLst>
                <a:ext uri="{FF2B5EF4-FFF2-40B4-BE49-F238E27FC236}">
                  <a16:creationId xmlns:a16="http://schemas.microsoft.com/office/drawing/2014/main" id="{77971D44-E292-4201-B935-34DA7FAFA1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5">
              <a:extLst>
                <a:ext uri="{FF2B5EF4-FFF2-40B4-BE49-F238E27FC236}">
                  <a16:creationId xmlns:a16="http://schemas.microsoft.com/office/drawing/2014/main" id="{9EE1586F-4404-4B07-BA61-1CEE13400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CL" altLang="es-CL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</p:grpSp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8CDC456E-00D5-4477-B395-7B6048E681D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>
            <a:extLst>
              <a:ext uri="{FF2B5EF4-FFF2-40B4-BE49-F238E27FC236}">
                <a16:creationId xmlns:a16="http://schemas.microsoft.com/office/drawing/2014/main" id="{86A1DBA2-5100-490F-9DC2-B71228CB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55" name="29 Marcador de texto">
            <a:extLst>
              <a:ext uri="{FF2B5EF4-FFF2-40B4-BE49-F238E27FC236}">
                <a16:creationId xmlns:a16="http://schemas.microsoft.com/office/drawing/2014/main" id="{0587988A-CE53-4DE3-BA3B-DCCE67884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10" name="9 Marcador de fecha">
            <a:extLst>
              <a:ext uri="{FF2B5EF4-FFF2-40B4-BE49-F238E27FC236}">
                <a16:creationId xmlns:a16="http://schemas.microsoft.com/office/drawing/2014/main" id="{16CA6C93-F789-4A24-826C-761FB97E9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F1B8A05-A429-4DDB-A54F-C56FC9B70143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22" name="21 Marcador de pie de página">
            <a:extLst>
              <a:ext uri="{FF2B5EF4-FFF2-40B4-BE49-F238E27FC236}">
                <a16:creationId xmlns:a16="http://schemas.microsoft.com/office/drawing/2014/main" id="{A95B70D8-1ED4-4B8E-B9EF-29660D28B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:a16="http://schemas.microsoft.com/office/drawing/2014/main" id="{72253924-0DCF-421C-9C28-1EB274E88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2E5169D-E024-4850-8BC4-85967E7E888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0939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35" y="980757"/>
            <a:ext cx="4083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rebuchet MS"/>
                <a:cs typeface="Trebuchet MS"/>
              </a:rPr>
              <a:t>VALORACIÓN </a:t>
            </a:r>
            <a:r>
              <a:rPr sz="1800" b="1" spc="-10" dirty="0">
                <a:latin typeface="Trebuchet MS"/>
                <a:cs typeface="Trebuchet MS"/>
              </a:rPr>
              <a:t>DE</a:t>
            </a:r>
            <a:r>
              <a:rPr sz="1800" b="1" spc="-37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INMUEBLES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9100" y="1770379"/>
            <a:ext cx="5120640" cy="3248025"/>
            <a:chOff x="1689100" y="1770379"/>
            <a:chExt cx="5120640" cy="3248025"/>
          </a:xfrm>
        </p:grpSpPr>
        <p:sp>
          <p:nvSpPr>
            <p:cNvPr id="4" name="object 4"/>
            <p:cNvSpPr/>
            <p:nvPr/>
          </p:nvSpPr>
          <p:spPr>
            <a:xfrm>
              <a:off x="1692910" y="1774189"/>
              <a:ext cx="5112385" cy="3240405"/>
            </a:xfrm>
            <a:custGeom>
              <a:avLst/>
              <a:gdLst/>
              <a:ahLst/>
              <a:cxnLst/>
              <a:rect l="l" t="t" r="r" b="b"/>
              <a:pathLst>
                <a:path w="5112384" h="3240404">
                  <a:moveTo>
                    <a:pt x="0" y="1440180"/>
                  </a:moveTo>
                  <a:lnTo>
                    <a:pt x="3024378" y="3240405"/>
                  </a:lnTo>
                </a:path>
                <a:path w="5112384" h="3240404">
                  <a:moveTo>
                    <a:pt x="2087879" y="287020"/>
                  </a:moveTo>
                  <a:lnTo>
                    <a:pt x="5112258" y="2087245"/>
                  </a:lnTo>
                </a:path>
                <a:path w="5112384" h="3240404">
                  <a:moveTo>
                    <a:pt x="0" y="1439164"/>
                  </a:moveTo>
                  <a:lnTo>
                    <a:pt x="2088261" y="287020"/>
                  </a:lnTo>
                </a:path>
                <a:path w="5112384" h="3240404">
                  <a:moveTo>
                    <a:pt x="0" y="1153160"/>
                  </a:moveTo>
                  <a:lnTo>
                    <a:pt x="3024378" y="2953385"/>
                  </a:lnTo>
                </a:path>
                <a:path w="5112384" h="3240404">
                  <a:moveTo>
                    <a:pt x="2087879" y="0"/>
                  </a:moveTo>
                  <a:lnTo>
                    <a:pt x="5112258" y="1800225"/>
                  </a:lnTo>
                </a:path>
                <a:path w="5112384" h="3240404">
                  <a:moveTo>
                    <a:pt x="0" y="1152144"/>
                  </a:moveTo>
                  <a:lnTo>
                    <a:pt x="2088261" y="0"/>
                  </a:lnTo>
                </a:path>
              </a:pathLst>
            </a:custGeom>
            <a:ln w="762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8050" y="4725669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5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2910" y="1774189"/>
              <a:ext cx="2087880" cy="1441450"/>
            </a:xfrm>
            <a:custGeom>
              <a:avLst/>
              <a:gdLst/>
              <a:ahLst/>
              <a:cxnLst/>
              <a:rect l="l" t="t" r="r" b="b"/>
              <a:pathLst>
                <a:path w="2087879" h="1441450">
                  <a:moveTo>
                    <a:pt x="0" y="1153160"/>
                  </a:moveTo>
                  <a:lnTo>
                    <a:pt x="0" y="1441196"/>
                  </a:lnTo>
                </a:path>
                <a:path w="2087879" h="1441450">
                  <a:moveTo>
                    <a:pt x="2087879" y="0"/>
                  </a:moveTo>
                  <a:lnTo>
                    <a:pt x="2087879" y="288036"/>
                  </a:lnTo>
                </a:path>
              </a:pathLst>
            </a:custGeom>
            <a:ln w="762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5929" y="3575050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6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92953" y="2348484"/>
            <a:ext cx="1262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Muro </a:t>
            </a:r>
            <a:r>
              <a:rPr sz="1200" spc="-5" dirty="0">
                <a:latin typeface="Trebuchet MS"/>
                <a:cs typeface="Trebuchet MS"/>
              </a:rPr>
              <a:t>Placa </a:t>
            </a:r>
            <a:r>
              <a:rPr sz="1200" spc="70" dirty="0">
                <a:latin typeface="Trebuchet MS"/>
                <a:cs typeface="Trebuchet MS"/>
              </a:rPr>
              <a:t>30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9478" y="3861434"/>
            <a:ext cx="1261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Muro </a:t>
            </a:r>
            <a:r>
              <a:rPr sz="1200" spc="-5" dirty="0">
                <a:latin typeface="Trebuchet MS"/>
                <a:cs typeface="Trebuchet MS"/>
              </a:rPr>
              <a:t>Placa </a:t>
            </a:r>
            <a:r>
              <a:rPr sz="1200" spc="70" dirty="0">
                <a:latin typeface="Trebuchet MS"/>
                <a:cs typeface="Trebuchet MS"/>
              </a:rPr>
              <a:t>30</a:t>
            </a:r>
            <a:r>
              <a:rPr sz="1200" spc="-2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9946" y="2060575"/>
            <a:ext cx="1261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Muro </a:t>
            </a:r>
            <a:r>
              <a:rPr sz="1200" spc="-5" dirty="0">
                <a:latin typeface="Trebuchet MS"/>
                <a:cs typeface="Trebuchet MS"/>
              </a:rPr>
              <a:t>Placa </a:t>
            </a:r>
            <a:r>
              <a:rPr sz="1200" spc="70" dirty="0">
                <a:latin typeface="Trebuchet MS"/>
                <a:cs typeface="Trebuchet MS"/>
              </a:rPr>
              <a:t>15</a:t>
            </a:r>
            <a:r>
              <a:rPr sz="1200" spc="-2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7167" y="4275038"/>
            <a:ext cx="3180398" cy="1243112"/>
          </a:xfrm>
          <a:custGeom>
            <a:avLst/>
            <a:gdLst/>
            <a:ahLst/>
            <a:cxnLst/>
            <a:rect l="l" t="t" r="r" b="b"/>
            <a:pathLst>
              <a:path w="3601720" h="1943100">
                <a:moveTo>
                  <a:pt x="0" y="1943100"/>
                </a:moveTo>
                <a:lnTo>
                  <a:pt x="3601720" y="1943100"/>
                </a:lnTo>
                <a:lnTo>
                  <a:pt x="360172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500" y="4318476"/>
            <a:ext cx="31737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Vivienda </a:t>
            </a:r>
            <a:r>
              <a:rPr sz="1400" spc="10" dirty="0">
                <a:latin typeface="Trebuchet MS"/>
                <a:cs typeface="Trebuchet MS"/>
              </a:rPr>
              <a:t>Piso </a:t>
            </a:r>
            <a:r>
              <a:rPr sz="1400" spc="85" dirty="0">
                <a:latin typeface="Trebuchet MS"/>
                <a:cs typeface="Trebuchet MS"/>
              </a:rPr>
              <a:t>1 </a:t>
            </a:r>
            <a:r>
              <a:rPr sz="1400" spc="-180" dirty="0">
                <a:latin typeface="Trebuchet MS"/>
                <a:cs typeface="Trebuchet MS"/>
              </a:rPr>
              <a:t>: </a:t>
            </a:r>
            <a:r>
              <a:rPr sz="1400" spc="-35" dirty="0" err="1">
                <a:latin typeface="Trebuchet MS"/>
                <a:cs typeface="Trebuchet MS"/>
              </a:rPr>
              <a:t>Albañilería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lang="es-CL" sz="1400" spc="80" dirty="0">
                <a:latin typeface="Trebuchet MS"/>
                <a:cs typeface="Trebuchet MS"/>
              </a:rPr>
              <a:t>78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m2  </a:t>
            </a:r>
            <a:r>
              <a:rPr sz="1400" spc="-35" dirty="0">
                <a:latin typeface="Trebuchet MS"/>
                <a:cs typeface="Trebuchet MS"/>
              </a:rPr>
              <a:t>Terminaciones </a:t>
            </a:r>
            <a:r>
              <a:rPr sz="1400" spc="-20" dirty="0">
                <a:latin typeface="Trebuchet MS"/>
                <a:cs typeface="Trebuchet MS"/>
              </a:rPr>
              <a:t>con </a:t>
            </a:r>
            <a:r>
              <a:rPr sz="1400" spc="-5" dirty="0">
                <a:latin typeface="Trebuchet MS"/>
                <a:cs typeface="Trebuchet MS"/>
              </a:rPr>
              <a:t>DETERIORO</a:t>
            </a:r>
            <a:r>
              <a:rPr sz="1400" spc="-229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MEDIANO  </a:t>
            </a:r>
            <a:r>
              <a:rPr sz="1400" spc="-15" dirty="0">
                <a:latin typeface="Trebuchet MS"/>
                <a:cs typeface="Trebuchet MS"/>
              </a:rPr>
              <a:t>Instalaciones </a:t>
            </a:r>
            <a:r>
              <a:rPr sz="1400" spc="-20" dirty="0">
                <a:latin typeface="Trebuchet MS"/>
                <a:cs typeface="Trebuchet MS"/>
              </a:rPr>
              <a:t>con </a:t>
            </a:r>
            <a:r>
              <a:rPr sz="1400" spc="-5" dirty="0">
                <a:latin typeface="Trebuchet MS"/>
                <a:cs typeface="Trebuchet MS"/>
              </a:rPr>
              <a:t>DETERIORO</a:t>
            </a:r>
            <a:r>
              <a:rPr sz="1400" spc="-25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POCO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408" y="5127208"/>
            <a:ext cx="2759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rebuchet MS"/>
                <a:cs typeface="Trebuchet MS"/>
              </a:rPr>
              <a:t>Radier </a:t>
            </a:r>
            <a:r>
              <a:rPr sz="1400" spc="-5" dirty="0">
                <a:latin typeface="Trebuchet MS"/>
                <a:cs typeface="Trebuchet MS"/>
              </a:rPr>
              <a:t>acceso </a:t>
            </a:r>
            <a:r>
              <a:rPr sz="1400" spc="30" dirty="0">
                <a:latin typeface="Trebuchet MS"/>
                <a:cs typeface="Trebuchet MS"/>
              </a:rPr>
              <a:t>e= </a:t>
            </a:r>
            <a:r>
              <a:rPr sz="1400" spc="10" dirty="0">
                <a:latin typeface="Trebuchet MS"/>
                <a:cs typeface="Trebuchet MS"/>
              </a:rPr>
              <a:t>0,10 cm </a:t>
            </a:r>
            <a:r>
              <a:rPr sz="1400" spc="80" dirty="0">
                <a:latin typeface="Trebuchet MS"/>
                <a:cs typeface="Trebuchet MS"/>
              </a:rPr>
              <a:t>20</a:t>
            </a:r>
            <a:r>
              <a:rPr sz="1400" spc="10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m2.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3270" y="5518150"/>
            <a:ext cx="3599179" cy="553998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400" spc="-20" dirty="0">
                <a:latin typeface="Trebuchet MS"/>
                <a:cs typeface="Trebuchet MS"/>
              </a:rPr>
              <a:t>Costo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terreno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según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mercado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3,</a:t>
            </a:r>
            <a:r>
              <a:rPr lang="es-CL" sz="1400" spc="-5" dirty="0">
                <a:latin typeface="Trebuchet MS"/>
                <a:cs typeface="Trebuchet MS"/>
              </a:rPr>
              <a:t>8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Uf/m2.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5250" y="1126489"/>
            <a:ext cx="2377440" cy="50292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95"/>
              </a:spcBef>
            </a:pPr>
            <a:r>
              <a:rPr sz="1400" spc="-20" dirty="0">
                <a:latin typeface="Trebuchet MS"/>
                <a:cs typeface="Trebuchet MS"/>
              </a:rPr>
              <a:t>Recepción </a:t>
            </a:r>
            <a:r>
              <a:rPr sz="1400" spc="-30" dirty="0">
                <a:latin typeface="Trebuchet MS"/>
                <a:cs typeface="Trebuchet MS"/>
              </a:rPr>
              <a:t>Final </a:t>
            </a:r>
            <a:r>
              <a:rPr sz="1400" dirty="0">
                <a:latin typeface="Trebuchet MS"/>
                <a:cs typeface="Trebuchet MS"/>
              </a:rPr>
              <a:t>año</a:t>
            </a:r>
            <a:r>
              <a:rPr sz="1400" spc="-21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2000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76600" y="2781300"/>
            <a:ext cx="1511300" cy="1023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ángulo 6">
            <a:extLst>
              <a:ext uri="{FF2B5EF4-FFF2-40B4-BE49-F238E27FC236}">
                <a16:creationId xmlns:a16="http://schemas.microsoft.com/office/drawing/2014/main" id="{4E488C17-E1E0-4B40-8CFB-AAC0FAB0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52879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CL" altLang="es-C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*Todos los derechos reservados* Prohibida su venta y reproducción</a:t>
            </a:r>
            <a:endParaRPr kumimoji="0" lang="es-CL" altLang="es-C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D83738-736A-40A6-80E8-F3B8F9843E1D}"/>
              </a:ext>
            </a:extLst>
          </p:cNvPr>
          <p:cNvSpPr txBox="1"/>
          <p:nvPr/>
        </p:nvSpPr>
        <p:spPr>
          <a:xfrm>
            <a:off x="190498" y="271871"/>
            <a:ext cx="876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sng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+mn-ea"/>
                <a:cs typeface="Trebuchet MS"/>
              </a:rPr>
              <a:t>METODOLOGÍAS DE TASACIÓN</a:t>
            </a:r>
            <a:endParaRPr kumimoji="0" lang="es-CL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/>
              <a:ea typeface="+mn-ea"/>
              <a:cs typeface="Trebuchet MS"/>
            </a:endParaRPr>
          </a:p>
        </p:txBody>
      </p:sp>
      <p:pic>
        <p:nvPicPr>
          <p:cNvPr id="20" name="Imagen 5">
            <a:extLst>
              <a:ext uri="{FF2B5EF4-FFF2-40B4-BE49-F238E27FC236}">
                <a16:creationId xmlns:a16="http://schemas.microsoft.com/office/drawing/2014/main" id="{22EAAFD7-31FC-4EF5-8BFB-E2A4E9ED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194425"/>
            <a:ext cx="13874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7738" y="1273826"/>
            <a:ext cx="5113654" cy="3240405"/>
            <a:chOff x="1692910" y="1774189"/>
            <a:chExt cx="5113654" cy="3240405"/>
          </a:xfrm>
        </p:grpSpPr>
        <p:sp>
          <p:nvSpPr>
            <p:cNvPr id="4" name="object 4"/>
            <p:cNvSpPr/>
            <p:nvPr/>
          </p:nvSpPr>
          <p:spPr>
            <a:xfrm>
              <a:off x="1692910" y="2061209"/>
              <a:ext cx="5112385" cy="2953385"/>
            </a:xfrm>
            <a:custGeom>
              <a:avLst/>
              <a:gdLst/>
              <a:ahLst/>
              <a:cxnLst/>
              <a:rect l="l" t="t" r="r" b="b"/>
              <a:pathLst>
                <a:path w="5112384" h="2953385">
                  <a:moveTo>
                    <a:pt x="0" y="1153160"/>
                  </a:moveTo>
                  <a:lnTo>
                    <a:pt x="3024378" y="2953385"/>
                  </a:lnTo>
                </a:path>
                <a:path w="5112384" h="2953385">
                  <a:moveTo>
                    <a:pt x="2087879" y="0"/>
                  </a:moveTo>
                  <a:lnTo>
                    <a:pt x="5112258" y="1800225"/>
                  </a:lnTo>
                </a:path>
              </a:pathLst>
            </a:custGeom>
            <a:ln w="762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8050" y="3862069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5" h="1152525">
                  <a:moveTo>
                    <a:pt x="0" y="1152143"/>
                  </a:moveTo>
                  <a:lnTo>
                    <a:pt x="208826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2910" y="1774189"/>
              <a:ext cx="5112385" cy="2953385"/>
            </a:xfrm>
            <a:custGeom>
              <a:avLst/>
              <a:gdLst/>
              <a:ahLst/>
              <a:cxnLst/>
              <a:rect l="l" t="t" r="r" b="b"/>
              <a:pathLst>
                <a:path w="5112384" h="2953385">
                  <a:moveTo>
                    <a:pt x="0" y="1439164"/>
                  </a:moveTo>
                  <a:lnTo>
                    <a:pt x="2088261" y="287020"/>
                  </a:lnTo>
                </a:path>
                <a:path w="5112384" h="2953385">
                  <a:moveTo>
                    <a:pt x="0" y="1153160"/>
                  </a:moveTo>
                  <a:lnTo>
                    <a:pt x="3024378" y="2953385"/>
                  </a:lnTo>
                </a:path>
                <a:path w="5112384" h="2953385">
                  <a:moveTo>
                    <a:pt x="2087879" y="0"/>
                  </a:moveTo>
                  <a:lnTo>
                    <a:pt x="5112258" y="1800225"/>
                  </a:lnTo>
                </a:path>
              </a:pathLst>
            </a:custGeom>
            <a:ln w="762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8050" y="3575050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5" h="1152525">
                  <a:moveTo>
                    <a:pt x="0" y="1152144"/>
                  </a:moveTo>
                  <a:lnTo>
                    <a:pt x="208826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2910" y="1774189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4" h="1152525">
                  <a:moveTo>
                    <a:pt x="0" y="1152144"/>
                  </a:moveTo>
                  <a:lnTo>
                    <a:pt x="2088261" y="0"/>
                  </a:lnTo>
                </a:path>
              </a:pathLst>
            </a:custGeom>
            <a:ln w="7619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8050" y="4725669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5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2910" y="1774189"/>
              <a:ext cx="2087880" cy="1441450"/>
            </a:xfrm>
            <a:custGeom>
              <a:avLst/>
              <a:gdLst/>
              <a:ahLst/>
              <a:cxnLst/>
              <a:rect l="l" t="t" r="r" b="b"/>
              <a:pathLst>
                <a:path w="2087879" h="1441450">
                  <a:moveTo>
                    <a:pt x="0" y="1153160"/>
                  </a:moveTo>
                  <a:lnTo>
                    <a:pt x="0" y="1441196"/>
                  </a:lnTo>
                </a:path>
                <a:path w="2087879" h="1441450">
                  <a:moveTo>
                    <a:pt x="2087879" y="0"/>
                  </a:moveTo>
                  <a:lnTo>
                    <a:pt x="2087879" y="288036"/>
                  </a:lnTo>
                </a:path>
              </a:pathLst>
            </a:custGeom>
            <a:ln w="762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5929" y="3575050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6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8535" y="980757"/>
            <a:ext cx="4083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rebuchet MS"/>
                <a:cs typeface="Trebuchet MS"/>
              </a:rPr>
              <a:t>VALORACIÓN </a:t>
            </a:r>
            <a:r>
              <a:rPr sz="1800" b="1" spc="-10" dirty="0">
                <a:latin typeface="Trebuchet MS"/>
                <a:cs typeface="Trebuchet MS"/>
              </a:rPr>
              <a:t>DE</a:t>
            </a:r>
            <a:r>
              <a:rPr sz="1800" b="1" spc="-37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INMUEBLES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0556" y="1930336"/>
            <a:ext cx="1262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Muro </a:t>
            </a:r>
            <a:r>
              <a:rPr sz="1200" spc="-5" dirty="0">
                <a:latin typeface="Trebuchet MS"/>
                <a:cs typeface="Trebuchet MS"/>
              </a:rPr>
              <a:t>Placa </a:t>
            </a:r>
            <a:r>
              <a:rPr sz="1200" spc="70" dirty="0">
                <a:latin typeface="Trebuchet MS"/>
                <a:cs typeface="Trebuchet MS"/>
              </a:rPr>
              <a:t>20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2515" y="3595207"/>
            <a:ext cx="1261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Muro </a:t>
            </a:r>
            <a:r>
              <a:rPr sz="1200" spc="-5" dirty="0">
                <a:latin typeface="Trebuchet MS"/>
                <a:cs typeface="Trebuchet MS"/>
              </a:rPr>
              <a:t>Placa </a:t>
            </a:r>
            <a:r>
              <a:rPr sz="1200" spc="70" dirty="0">
                <a:latin typeface="Trebuchet MS"/>
                <a:cs typeface="Trebuchet MS"/>
              </a:rPr>
              <a:t>20</a:t>
            </a:r>
            <a:r>
              <a:rPr sz="1200" spc="-2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6359" y="1854365"/>
            <a:ext cx="1259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Muro </a:t>
            </a:r>
            <a:r>
              <a:rPr sz="1200" spc="-5" dirty="0">
                <a:latin typeface="Trebuchet MS"/>
                <a:cs typeface="Trebuchet MS"/>
              </a:rPr>
              <a:t>Placa </a:t>
            </a:r>
            <a:r>
              <a:rPr sz="1200" spc="60" dirty="0">
                <a:latin typeface="Trebuchet MS"/>
                <a:cs typeface="Trebuchet MS"/>
              </a:rPr>
              <a:t>10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2" y="3942586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Trebuchet MS"/>
                <a:cs typeface="Trebuchet MS"/>
              </a:rPr>
              <a:t>Reja </a:t>
            </a:r>
            <a:r>
              <a:rPr sz="1200" spc="60" dirty="0">
                <a:latin typeface="Trebuchet MS"/>
                <a:cs typeface="Trebuchet MS"/>
              </a:rPr>
              <a:t>10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m/l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009" y="4006057"/>
            <a:ext cx="3621520" cy="1778470"/>
          </a:xfrm>
          <a:custGeom>
            <a:avLst/>
            <a:gdLst/>
            <a:ahLst/>
            <a:cxnLst/>
            <a:rect l="l" t="t" r="r" b="b"/>
            <a:pathLst>
              <a:path w="3888740" h="1943100">
                <a:moveTo>
                  <a:pt x="0" y="1943100"/>
                </a:moveTo>
                <a:lnTo>
                  <a:pt x="3888740" y="1943100"/>
                </a:lnTo>
                <a:lnTo>
                  <a:pt x="388874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9293" y="4188018"/>
            <a:ext cx="355092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Vivienda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Piso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1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80" dirty="0">
                <a:latin typeface="Trebuchet MS"/>
                <a:cs typeface="Trebuchet MS"/>
              </a:rPr>
              <a:t>: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35" dirty="0" err="1">
                <a:latin typeface="Trebuchet MS"/>
                <a:cs typeface="Trebuchet MS"/>
              </a:rPr>
              <a:t>Albañilería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lang="es-CL" sz="1400" spc="85" dirty="0">
                <a:latin typeface="Trebuchet MS"/>
                <a:cs typeface="Trebuchet MS"/>
              </a:rPr>
              <a:t>57</a:t>
            </a:r>
            <a:r>
              <a:rPr sz="1400" spc="70" dirty="0">
                <a:latin typeface="Trebuchet MS"/>
                <a:cs typeface="Trebuchet MS"/>
              </a:rPr>
              <a:t>m2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+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1</a:t>
            </a:r>
            <a:r>
              <a:rPr lang="es-CL" sz="1400" spc="75" dirty="0">
                <a:latin typeface="Trebuchet MS"/>
                <a:cs typeface="Trebuchet MS"/>
              </a:rPr>
              <a:t>9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m2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Trebuchet MS"/>
                <a:cs typeface="Trebuchet MS"/>
              </a:rPr>
              <a:t>terraza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acceso.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latin typeface="Trebuchet MS"/>
                <a:cs typeface="Trebuchet MS"/>
              </a:rPr>
              <a:t>Vivienda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Piso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2: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42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m2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madera.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35" dirty="0">
                <a:latin typeface="Trebuchet MS"/>
                <a:cs typeface="Trebuchet MS"/>
              </a:rPr>
              <a:t>Vivienda </a:t>
            </a:r>
            <a:r>
              <a:rPr sz="1400" spc="10" dirty="0">
                <a:latin typeface="Trebuchet MS"/>
                <a:cs typeface="Trebuchet MS"/>
              </a:rPr>
              <a:t>Piso </a:t>
            </a:r>
            <a:r>
              <a:rPr sz="1400" spc="85" dirty="0">
                <a:latin typeface="Trebuchet MS"/>
                <a:cs typeface="Trebuchet MS"/>
              </a:rPr>
              <a:t>3 </a:t>
            </a:r>
            <a:r>
              <a:rPr sz="1400" spc="-15" dirty="0">
                <a:latin typeface="Trebuchet MS"/>
                <a:cs typeface="Trebuchet MS"/>
              </a:rPr>
              <a:t>(mansarda) </a:t>
            </a:r>
            <a:r>
              <a:rPr sz="1400" spc="80" dirty="0">
                <a:latin typeface="Trebuchet MS"/>
                <a:cs typeface="Trebuchet MS"/>
              </a:rPr>
              <a:t>32 </a:t>
            </a:r>
            <a:r>
              <a:rPr sz="1400" spc="70" dirty="0">
                <a:latin typeface="Trebuchet MS"/>
                <a:cs typeface="Trebuchet MS"/>
              </a:rPr>
              <a:t>m2  </a:t>
            </a:r>
            <a:r>
              <a:rPr sz="1400" spc="-35" dirty="0">
                <a:latin typeface="Trebuchet MS"/>
                <a:cs typeface="Trebuchet MS"/>
              </a:rPr>
              <a:t>Terminaciones </a:t>
            </a:r>
            <a:r>
              <a:rPr sz="1400" spc="-20" dirty="0">
                <a:latin typeface="Trebuchet MS"/>
                <a:cs typeface="Trebuchet MS"/>
              </a:rPr>
              <a:t>con </a:t>
            </a:r>
            <a:r>
              <a:rPr sz="1400" spc="5" dirty="0">
                <a:latin typeface="Trebuchet MS"/>
                <a:cs typeface="Trebuchet MS"/>
              </a:rPr>
              <a:t>REMOZAMIENTO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MEDIANO  </a:t>
            </a:r>
            <a:r>
              <a:rPr sz="1400" spc="-15" dirty="0">
                <a:latin typeface="Trebuchet MS"/>
                <a:cs typeface="Trebuchet MS"/>
              </a:rPr>
              <a:t>Instalaciones </a:t>
            </a:r>
            <a:r>
              <a:rPr sz="1400" spc="-20" dirty="0">
                <a:latin typeface="Trebuchet MS"/>
                <a:cs typeface="Trebuchet MS"/>
              </a:rPr>
              <a:t>con </a:t>
            </a:r>
            <a:r>
              <a:rPr sz="1400" spc="5" dirty="0">
                <a:latin typeface="Trebuchet MS"/>
                <a:cs typeface="Trebuchet MS"/>
              </a:rPr>
              <a:t>REMOZAMIENTO</a:t>
            </a:r>
            <a:r>
              <a:rPr sz="1400" spc="-21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POCO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0567" y="5506202"/>
            <a:ext cx="2759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rebuchet MS"/>
                <a:cs typeface="Trebuchet MS"/>
              </a:rPr>
              <a:t>Radier </a:t>
            </a:r>
            <a:r>
              <a:rPr sz="1400" spc="-5" dirty="0">
                <a:latin typeface="Trebuchet MS"/>
                <a:cs typeface="Trebuchet MS"/>
              </a:rPr>
              <a:t>acceso </a:t>
            </a:r>
            <a:r>
              <a:rPr sz="1400" spc="30" dirty="0">
                <a:latin typeface="Trebuchet MS"/>
                <a:cs typeface="Trebuchet MS"/>
              </a:rPr>
              <a:t>e= </a:t>
            </a:r>
            <a:r>
              <a:rPr sz="1400" spc="10" dirty="0">
                <a:latin typeface="Trebuchet MS"/>
                <a:cs typeface="Trebuchet MS"/>
              </a:rPr>
              <a:t>0,10 cm </a:t>
            </a:r>
            <a:r>
              <a:rPr sz="1400" spc="80" dirty="0">
                <a:latin typeface="Trebuchet MS"/>
                <a:cs typeface="Trebuchet MS"/>
              </a:rPr>
              <a:t>20</a:t>
            </a:r>
            <a:r>
              <a:rPr sz="1400" spc="10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m2.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3270" y="5518150"/>
            <a:ext cx="3599179" cy="86360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400" spc="-20" dirty="0">
                <a:latin typeface="Trebuchet MS"/>
                <a:cs typeface="Trebuchet MS"/>
              </a:rPr>
              <a:t>Costo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terreno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según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mercado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4,5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Uf/m2.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5250" y="1126489"/>
            <a:ext cx="2377440" cy="355867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95"/>
              </a:spcBef>
            </a:pPr>
            <a:r>
              <a:rPr sz="1400" spc="-20" dirty="0">
                <a:latin typeface="Trebuchet MS"/>
                <a:cs typeface="Trebuchet MS"/>
              </a:rPr>
              <a:t>Recepción </a:t>
            </a:r>
            <a:r>
              <a:rPr sz="1400" spc="-30" dirty="0">
                <a:latin typeface="Trebuchet MS"/>
                <a:cs typeface="Trebuchet MS"/>
              </a:rPr>
              <a:t>Final </a:t>
            </a:r>
            <a:r>
              <a:rPr sz="1400" dirty="0" err="1">
                <a:latin typeface="Trebuchet MS"/>
                <a:cs typeface="Trebuchet MS"/>
              </a:rPr>
              <a:t>año</a:t>
            </a:r>
            <a:r>
              <a:rPr sz="1400" spc="-210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20</a:t>
            </a:r>
            <a:r>
              <a:rPr lang="es-CL" sz="1400" spc="80" dirty="0">
                <a:latin typeface="Trebuchet MS"/>
                <a:cs typeface="Trebuchet MS"/>
              </a:rPr>
              <a:t>10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4" name="Rectángulo 6">
            <a:extLst>
              <a:ext uri="{FF2B5EF4-FFF2-40B4-BE49-F238E27FC236}">
                <a16:creationId xmlns:a16="http://schemas.microsoft.com/office/drawing/2014/main" id="{3A48FBAE-FCAC-41C0-A436-3737203E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52879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CL" altLang="es-C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*Todos los derechos reservados* Prohibida su venta y reproducción</a:t>
            </a:r>
            <a:endParaRPr kumimoji="0" lang="es-CL" altLang="es-C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B816493-A251-4320-8464-E8E6736F34D3}"/>
              </a:ext>
            </a:extLst>
          </p:cNvPr>
          <p:cNvSpPr txBox="1"/>
          <p:nvPr/>
        </p:nvSpPr>
        <p:spPr>
          <a:xfrm>
            <a:off x="190498" y="271871"/>
            <a:ext cx="876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sng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+mn-ea"/>
                <a:cs typeface="Trebuchet MS"/>
              </a:rPr>
              <a:t>METODOLOGÍAS DE TASACIÓN</a:t>
            </a:r>
            <a:endParaRPr kumimoji="0" lang="es-CL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/>
              <a:ea typeface="+mn-ea"/>
              <a:cs typeface="Trebuchet MS"/>
            </a:endParaRP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BAD7B3FC-6ED4-4175-8DBA-157E7EAE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194425"/>
            <a:ext cx="13874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38FC906-406D-4CAC-B191-6C48B4063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5" t="18295" r="11666" b="21805"/>
          <a:stretch/>
        </p:blipFill>
        <p:spPr>
          <a:xfrm>
            <a:off x="3682492" y="2173739"/>
            <a:ext cx="1992854" cy="11327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180</Words>
  <Application>Microsoft Office PowerPoint</Application>
  <PresentationFormat>Presentación en pantalla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Calibri</vt:lpstr>
      <vt:lpstr>Lucida Sans Unicode</vt:lpstr>
      <vt:lpstr>Times New Roman</vt:lpstr>
      <vt:lpstr>Trebuchet MS</vt:lpstr>
      <vt:lpstr>Verdana</vt:lpstr>
      <vt:lpstr>Wingdings 2</vt:lpstr>
      <vt:lpstr>Wingdings 3</vt:lpstr>
      <vt:lpstr>Concurrencia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espinoza</dc:creator>
  <cp:lastModifiedBy>Carlos R</cp:lastModifiedBy>
  <cp:revision>46</cp:revision>
  <dcterms:created xsi:type="dcterms:W3CDTF">2020-07-10T19:46:52Z</dcterms:created>
  <dcterms:modified xsi:type="dcterms:W3CDTF">2020-09-09T14:53:40Z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2020-07-10T00:00:00Z</vt:filetime>
  </property>
</Properties>
</file>